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5" r:id="rId3"/>
    <p:sldId id="296" r:id="rId4"/>
    <p:sldId id="298" r:id="rId5"/>
    <p:sldId id="304" r:id="rId6"/>
    <p:sldId id="294" r:id="rId7"/>
    <p:sldId id="300" r:id="rId8"/>
    <p:sldId id="302" r:id="rId9"/>
    <p:sldId id="301" r:id="rId10"/>
    <p:sldId id="265" r:id="rId11"/>
    <p:sldId id="310" r:id="rId12"/>
    <p:sldId id="295" r:id="rId13"/>
    <p:sldId id="308" r:id="rId14"/>
    <p:sldId id="309" r:id="rId15"/>
    <p:sldId id="283" r:id="rId16"/>
    <p:sldId id="311" r:id="rId17"/>
    <p:sldId id="312" r:id="rId18"/>
    <p:sldId id="313" r:id="rId19"/>
    <p:sldId id="314" r:id="rId20"/>
    <p:sldId id="315" r:id="rId21"/>
    <p:sldId id="317" r:id="rId22"/>
    <p:sldId id="316" r:id="rId23"/>
    <p:sldId id="319" r:id="rId24"/>
    <p:sldId id="318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9"/>
    <p:restoredTop sz="95728"/>
  </p:normalViewPr>
  <p:slideViewPr>
    <p:cSldViewPr snapToGrid="0">
      <p:cViewPr varScale="1">
        <p:scale>
          <a:sx n="105" d="100"/>
          <a:sy n="105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D500A1-1DB6-6D55-B92D-0FC7F79106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4CF44-B065-229C-DCFC-0602E6F147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63159-90E9-C945-93A0-634255D37B43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CC29A-91C2-7E81-6124-DAE9801808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59A37-B7DA-13E3-9B11-53C70B41A1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FF330-CFA2-A049-AF5B-2F1DDAD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3352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8:47:15.41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 16383,'56'0'0,"-11"0"0,-33 0 0,5 0 0,5 0 0,0 0 0,-5 0 0,4 0 0,-8 0 0,8 0 0,-1 0 0,-3 0 0,2 0 0,2 0 0,2 0 0,4 0 0,-5 0 0,-1 0 0,-8 0 0,10 0 0,-4 0 0,3 0 0,-6 0 0,-5 0 0,4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8:47:18.11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84 16383,'71'0'0,"-1"0"0,0-6 0,1 0 0,-1-11 0,0 4 0,1-4 0,-1 5 0,8 5 0,3 2 0,-24 4 0,3 2 0,1 2 0,2 1 0,13-3 0,1 0 0,-10 2 0,-2 0 0,-3-2 0,-4-2 0,17 1 0,-14 0 0,-21 0 0,14 0 0,10 0 0,17 0 0,7 0 0,-15 0 0,-4 0 0,-15 0 0,16 0 0,3 0 0,15 0 0,-15 0 0,-3 0 0,-1 0 0,-4 0 0,18 0 0,-35 0 0,2 0 0,-28 0 0,11 0 0,1 0 0,12 0 0,2 0 0,6 0 0,0 0 0,0 0 0,8 0 0,1 0 0,7 0 0,8 0 0,3 0 0,-1 0 0,-9 0 0,-2 0 0,-6 0 0,7 0 0,-7 0 0,6 0 0,-13 0 0,5 0 0,-7 0 0,-16 0 0,-1 0 0,-14 0 0,4 0 0,0 0 0,-9 0 0,-5 0 0,-10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F945-B739-1741-8DE0-C355D35C513E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25225-2B29-7644-B9CA-EADB37B9B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3113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2897-6FB7-BBD6-71AA-375D7EFFD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15FB2-D719-AC50-DF46-28E885764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4043-B986-4F9E-1F22-3AC1AA2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4204-D4CC-A1B1-9B2B-BCC7B3E0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0434A-062F-3946-DB00-45780334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0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A3C1-8FB2-BD39-044E-ECAD9019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BBF35-428D-43B7-76FF-1CB7679BF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1E408-FE48-FEF2-7A48-D9F3A929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0A97-5BA7-534D-61E2-7834E1EB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8A73-188A-3F1B-5997-5C986413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7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F83C5-DAB2-E9BD-CA01-CC67A72B9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1D052-2FD0-1C1A-5713-30F911A78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6282B-A1DA-A58E-0C95-FFA72F6A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E2F5-E855-3011-6F48-2A0723E2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AB0A-2856-F86C-2C34-4CE6F168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BD5B-656B-C077-EDF1-54DA3A73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341E-D4EE-1500-3FDD-86519B8F9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96BB-E647-F6C4-203C-BFCE0C4C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35AD-4116-FC10-E4ED-83F9B77E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747F4-2485-2F9D-900E-C0DC40B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8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696B-70CB-B3D2-FA4E-14A05554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E9143-F3DA-BE6B-0202-532F765BF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95B4D-4583-B945-EE3B-C1D0EB7D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7052-C00A-DD23-E376-A1AD498C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D851-8C53-BDDF-B213-F18693C4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8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B457-4AF2-1D44-BDEB-0B211A71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7C4D-F41B-6C2F-493B-076033AD2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A38ED-DA2C-B36D-8934-728D66ED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F4B9B-77E2-99D4-BEC3-45D63E7E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81AD9-DAB8-F162-C63F-469E748D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E17A5-2E3D-D71C-2208-B8F01060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831-9FC3-5A17-34A6-22EED2B4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300D-E69C-058E-F567-E6323714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4EDBA-AD56-B133-3497-18B23895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13BE1-3BD9-3815-7EAA-840459814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15A76-A18B-26C2-DD7E-794E54100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A405F-78AF-D1C2-6132-83DC41B1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5D93AC-AD25-1288-A8FF-7B23DA9B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489D9-635F-4782-AE6D-9E9810D2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3B5-C9E9-D11F-157B-6EC9F486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098C1-37AA-180E-E343-773AECDA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4CA5F-733D-4197-F32C-C9AD4471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F769A-1CD8-A910-2BEC-7FE602E3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8C1F4-567A-C602-5F33-FF33348B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2D3DC-8CBA-03D9-A428-4E93830D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8288E-9554-912B-6B6E-840F9CC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7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F131-6C95-C806-7DFD-72F4122A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D31E-3630-249F-002A-6DDCEA7D1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EF0E6-C6E1-F455-6845-8CDD4DFBB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2B13E-253B-4C8C-C1D0-4E744CDB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510CC-846A-5DB2-DE60-F6C45427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8FFEB-BD31-3F50-BB9D-B6AB6969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0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6305-26D8-2347-303F-553BA0BB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FC358-C391-605B-C3BD-69DC9D2E4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DF801-895B-BFFA-D409-D2B3009D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6D067-FA3E-D1FF-2964-70533D96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C07C-0CCA-65EE-C4C4-E3AFAA40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4019-178B-A6A3-C42F-060BB6E4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7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17385-4B4B-7165-DCD6-E25430F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2262B-7440-8B33-564B-F5692A90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A3297-D62B-D689-A863-2EDEE9B6E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316A9-FE15-774E-8C41-31846378300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F2E5-A9B7-AA61-B730-B5686E432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3956F-09C8-8614-BD29-A5735316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DDA6-DF84-624A-AC05-9C4A1BFE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3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researchgate.net/publication/355986180_High-Throughput_Label-Free_and_Slide-Free_Histological_Imaging_by_Computational_Microscopy_and_Unsupervised_Learning?_tp=eyJjb250ZXh0Ijp7ImZpcnN0UGFnZSI6Il9kaXJlY3QiLCJwYWdlIjoicHVibGljYXRpb24iLCJwcmV2aW91c1BhZ2UiOiJfZGlyZWN0In1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C054456-4DF9-C16D-6825-A3A2E25F45BA}"/>
              </a:ext>
            </a:extLst>
          </p:cNvPr>
          <p:cNvSpPr/>
          <p:nvPr/>
        </p:nvSpPr>
        <p:spPr>
          <a:xfrm>
            <a:off x="3456122" y="2247254"/>
            <a:ext cx="3068664" cy="1506524"/>
          </a:xfrm>
          <a:custGeom>
            <a:avLst/>
            <a:gdLst>
              <a:gd name="connsiteX0" fmla="*/ 0 w 3068664"/>
              <a:gd name="connsiteY0" fmla="*/ 712922 h 1506524"/>
              <a:gd name="connsiteX1" fmla="*/ 1441342 w 3068664"/>
              <a:gd name="connsiteY1" fmla="*/ 1503336 h 1506524"/>
              <a:gd name="connsiteX2" fmla="*/ 1859797 w 3068664"/>
              <a:gd name="connsiteY2" fmla="*/ 449451 h 1506524"/>
              <a:gd name="connsiteX3" fmla="*/ 2836190 w 3068664"/>
              <a:gd name="connsiteY3" fmla="*/ 542441 h 1506524"/>
              <a:gd name="connsiteX4" fmla="*/ 3068664 w 3068664"/>
              <a:gd name="connsiteY4" fmla="*/ 0 h 1506524"/>
              <a:gd name="connsiteX5" fmla="*/ 3068664 w 3068664"/>
              <a:gd name="connsiteY5" fmla="*/ 0 h 150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664" h="1506524">
                <a:moveTo>
                  <a:pt x="0" y="712922"/>
                </a:moveTo>
                <a:cubicBezTo>
                  <a:pt x="565688" y="1130085"/>
                  <a:pt x="1131376" y="1547248"/>
                  <a:pt x="1441342" y="1503336"/>
                </a:cubicBezTo>
                <a:cubicBezTo>
                  <a:pt x="1751308" y="1459424"/>
                  <a:pt x="1627322" y="609600"/>
                  <a:pt x="1859797" y="449451"/>
                </a:cubicBezTo>
                <a:cubicBezTo>
                  <a:pt x="2092272" y="289302"/>
                  <a:pt x="2634712" y="617349"/>
                  <a:pt x="2836190" y="542441"/>
                </a:cubicBezTo>
                <a:cubicBezTo>
                  <a:pt x="3037668" y="467533"/>
                  <a:pt x="3068664" y="0"/>
                  <a:pt x="3068664" y="0"/>
                </a:cubicBezTo>
                <a:lnTo>
                  <a:pt x="3068664" y="0"/>
                </a:ln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3B583E-29B5-0EC0-A42A-AF2551EFDFE5}"/>
              </a:ext>
            </a:extLst>
          </p:cNvPr>
          <p:cNvSpPr/>
          <p:nvPr/>
        </p:nvSpPr>
        <p:spPr>
          <a:xfrm>
            <a:off x="5644392" y="-561684"/>
            <a:ext cx="3504970" cy="34380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Human Cell Atlas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7CB825-3CCF-85F6-6007-17FB93BD3FBD}"/>
              </a:ext>
            </a:extLst>
          </p:cNvPr>
          <p:cNvSpPr/>
          <p:nvPr/>
        </p:nvSpPr>
        <p:spPr>
          <a:xfrm>
            <a:off x="7314025" y="5636994"/>
            <a:ext cx="2785263" cy="2744436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4716EE-39F3-1E3F-7FCC-669688A03A62}"/>
              </a:ext>
            </a:extLst>
          </p:cNvPr>
          <p:cNvSpPr/>
          <p:nvPr/>
        </p:nvSpPr>
        <p:spPr>
          <a:xfrm>
            <a:off x="5172668" y="-1488242"/>
            <a:ext cx="4926620" cy="4964004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D4F9E-EB17-CC13-8077-B6996B38C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44FF84-1170-97E6-F0FF-2FBABD620F35}"/>
              </a:ext>
            </a:extLst>
          </p:cNvPr>
          <p:cNvSpPr/>
          <p:nvPr/>
        </p:nvSpPr>
        <p:spPr>
          <a:xfrm>
            <a:off x="-1123228" y="-1197624"/>
            <a:ext cx="5670450" cy="5185293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    </a:t>
            </a:r>
            <a:r>
              <a:rPr lang="en-US" sz="20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 Introduction to</a:t>
            </a:r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Single-Cell </a:t>
            </a:r>
          </a:p>
          <a:p>
            <a:pPr algn="ctr"/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RNA 	Sequencing 	Data</a:t>
            </a:r>
          </a:p>
          <a:p>
            <a:pPr algn="ctr"/>
            <a:endParaRPr 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402A4-66C6-7613-53DD-4910218B8F54}"/>
              </a:ext>
            </a:extLst>
          </p:cNvPr>
          <p:cNvSpPr/>
          <p:nvPr/>
        </p:nvSpPr>
        <p:spPr>
          <a:xfrm>
            <a:off x="8022323" y="1380400"/>
            <a:ext cx="3726822" cy="375112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AD9D6-11F9-FD80-12D9-0545A60E372D}"/>
              </a:ext>
            </a:extLst>
          </p:cNvPr>
          <p:cNvSpPr/>
          <p:nvPr/>
        </p:nvSpPr>
        <p:spPr>
          <a:xfrm>
            <a:off x="772650" y="394458"/>
            <a:ext cx="81832" cy="2336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4D5335-A5E4-2B6E-8A13-308A6FF5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2366">
            <a:off x="2472814" y="946254"/>
            <a:ext cx="9211902" cy="51852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C03DE2-3C86-EAFB-4290-9E7E21EABECF}"/>
              </a:ext>
            </a:extLst>
          </p:cNvPr>
          <p:cNvSpPr/>
          <p:nvPr/>
        </p:nvSpPr>
        <p:spPr>
          <a:xfrm>
            <a:off x="273108" y="4429919"/>
            <a:ext cx="4720817" cy="458325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D64423-416E-1BB3-7138-4CC29C2E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9321" y="3475762"/>
            <a:ext cx="3746979" cy="3746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6F8A53-3846-1F01-4D19-E30FC04FC4E1}"/>
              </a:ext>
            </a:extLst>
          </p:cNvPr>
          <p:cNvSpPr txBox="1"/>
          <p:nvPr/>
        </p:nvSpPr>
        <p:spPr>
          <a:xfrm>
            <a:off x="8530850" y="2518270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err="1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Mozhgan</a:t>
            </a:r>
            <a:r>
              <a:rPr lang="en-US" b="1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Orujlu</a:t>
            </a:r>
            <a:endParaRPr lang="en-US" b="1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551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spc="50" dirty="0">
              <a:ln w="0"/>
              <a:solidFill>
                <a:schemeClr val="bg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7BAA6-4479-AB8E-3CE6-DC6C1EAE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4"/>
          <a:stretch/>
        </p:blipFill>
        <p:spPr>
          <a:xfrm>
            <a:off x="4291776" y="806349"/>
            <a:ext cx="5041338" cy="49496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FC1D06-F327-D72C-0EC2-FCF7FA76CD4E}"/>
              </a:ext>
            </a:extLst>
          </p:cNvPr>
          <p:cNvSpPr/>
          <p:nvPr/>
        </p:nvSpPr>
        <p:spPr>
          <a:xfrm>
            <a:off x="-1103244" y="-12390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</a:p>
          <a:p>
            <a:pPr algn="ctr"/>
            <a:endParaRPr lang="en-US" sz="2400" b="1" spc="5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raphikNaturel"/>
            </a:endParaRP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Experimental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Methods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59AE9-40C6-24AA-EF12-5264E9B04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73" y="3613251"/>
            <a:ext cx="38481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A4279-3C17-50EA-55C1-33132F2C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147" y="5477645"/>
            <a:ext cx="3113532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5A564-E616-3816-1BD4-F86C78796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657" y="4034736"/>
            <a:ext cx="2948343" cy="11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28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Microarrays (DNA chip)</a:t>
            </a:r>
          </a:p>
          <a:p>
            <a:pPr lvl="6"/>
            <a:r>
              <a:rPr lang="en-US" sz="1400" dirty="0"/>
              <a:t>a high-throughput technology that allows </a:t>
            </a:r>
          </a:p>
          <a:p>
            <a:pPr marL="2743200" lvl="6" indent="0">
              <a:buNone/>
            </a:pPr>
            <a:r>
              <a:rPr lang="en-US" sz="1400" dirty="0"/>
              <a:t>researchers to study the </a:t>
            </a:r>
            <a:r>
              <a:rPr lang="en-US" sz="1400" b="1" dirty="0"/>
              <a:t>expression levels</a:t>
            </a:r>
          </a:p>
          <a:p>
            <a:pPr marL="2743200" lvl="6" indent="0">
              <a:buNone/>
            </a:pPr>
            <a:r>
              <a:rPr lang="en-US" sz="1400" b="1" dirty="0"/>
              <a:t> </a:t>
            </a:r>
            <a:r>
              <a:rPr lang="en-US" sz="1400" dirty="0"/>
              <a:t>of many genes or to detect </a:t>
            </a:r>
            <a:r>
              <a:rPr lang="en-US" sz="1400" b="1" dirty="0"/>
              <a:t>genetic variations </a:t>
            </a:r>
          </a:p>
          <a:p>
            <a:pPr marL="2743200" lvl="6" indent="0">
              <a:buNone/>
            </a:pPr>
            <a:r>
              <a:rPr lang="en-US" sz="1400" dirty="0"/>
              <a:t>in a single experiment. It consists of a solid surface</a:t>
            </a:r>
          </a:p>
          <a:p>
            <a:pPr marL="2743200" lvl="6" indent="0">
              <a:buNone/>
            </a:pPr>
            <a:r>
              <a:rPr lang="en-US" sz="1400" dirty="0"/>
              <a:t> (e.g., a glass slide or silicon chip) with thousands</a:t>
            </a:r>
          </a:p>
          <a:p>
            <a:pPr marL="2743200" lvl="6" indent="0">
              <a:buNone/>
            </a:pPr>
            <a:r>
              <a:rPr lang="en-US" sz="1400" dirty="0"/>
              <a:t> of microscopic spots, each containing a specific DNA, </a:t>
            </a:r>
          </a:p>
          <a:p>
            <a:pPr marL="2743200" lvl="6" indent="0">
              <a:buNone/>
            </a:pPr>
            <a:r>
              <a:rPr lang="en-US" sz="1400" dirty="0"/>
              <a:t>RNA, or protein sequence.</a:t>
            </a:r>
          </a:p>
          <a:p>
            <a:pPr lvl="6"/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Microarrays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C7A59-73F7-01D1-AB79-2232E6CC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95" y="-104172"/>
            <a:ext cx="35386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B02C3-CBA5-08B1-E87C-3BB6416F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52" y="3429000"/>
            <a:ext cx="4387397" cy="26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877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870C1-3C77-3A67-0ED9-9DF7B03A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35" y="478653"/>
            <a:ext cx="7138435" cy="524279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Clustering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117183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400-CFC5-04B1-12CA-DD319A40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35" y="1027906"/>
            <a:ext cx="7772400" cy="45764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Availability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F2B60E-5600-4F24-AF68-1A1AEB13B772}"/>
                  </a:ext>
                </a:extLst>
              </p14:cNvPr>
              <p14:cNvContentPartPr/>
              <p14:nvPr/>
            </p14:nvContentPartPr>
            <p14:xfrm>
              <a:off x="7590640" y="3426840"/>
              <a:ext cx="1998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F2B60E-5600-4F24-AF68-1A1AEB13B7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6640" y="3319200"/>
                <a:ext cx="30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B9041D-F974-EDE1-C90E-F60D0CCCC4FC}"/>
                  </a:ext>
                </a:extLst>
              </p14:cNvPr>
              <p14:cNvContentPartPr/>
              <p14:nvPr/>
            </p14:nvContentPartPr>
            <p14:xfrm>
              <a:off x="8662720" y="3422160"/>
              <a:ext cx="1532880" cy="3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B9041D-F974-EDE1-C90E-F60D0CCCC4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8720" y="3314160"/>
                <a:ext cx="164052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9845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A6741-391E-B2EA-0862-A126A816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147" y="1395444"/>
            <a:ext cx="7772400" cy="42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808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Three main key factors : QC covariates </a:t>
            </a:r>
          </a:p>
          <a:p>
            <a:pPr lvl="5"/>
            <a:r>
              <a:rPr lang="en-US" dirty="0"/>
              <a:t>Count depth	</a:t>
            </a:r>
          </a:p>
          <a:p>
            <a:pPr lvl="6"/>
            <a:r>
              <a:rPr lang="en-US" sz="1600" dirty="0"/>
              <a:t>Low count depth ➡️ damaged or broken cells</a:t>
            </a:r>
          </a:p>
          <a:p>
            <a:pPr lvl="6"/>
            <a:r>
              <a:rPr lang="en-US" sz="1600" dirty="0"/>
              <a:t>Very high count depth ➡️ doublets </a:t>
            </a:r>
          </a:p>
          <a:p>
            <a:pPr lvl="6"/>
            <a:r>
              <a:rPr lang="en-US" sz="1600" dirty="0"/>
              <a:t>Threshold ➡️ 500, 20,000</a:t>
            </a:r>
          </a:p>
          <a:p>
            <a:pPr lvl="5"/>
            <a:r>
              <a:rPr lang="en-US" dirty="0"/>
              <a:t>The number of genes per barcode</a:t>
            </a:r>
          </a:p>
          <a:p>
            <a:pPr lvl="6"/>
            <a:r>
              <a:rPr lang="en-US" sz="1600" dirty="0"/>
              <a:t>Low ➡️ dead cells or empty droplets</a:t>
            </a:r>
          </a:p>
          <a:p>
            <a:pPr lvl="6"/>
            <a:r>
              <a:rPr lang="en-US" sz="1600" dirty="0"/>
              <a:t>Very high ➡️ doublets</a:t>
            </a:r>
          </a:p>
          <a:p>
            <a:pPr lvl="5"/>
            <a:r>
              <a:rPr lang="en-US" dirty="0"/>
              <a:t> The fraction of counts from mitochondrial genes per barcode</a:t>
            </a:r>
          </a:p>
          <a:p>
            <a:pPr lvl="6"/>
            <a:r>
              <a:rPr lang="en-US" sz="1600" dirty="0"/>
              <a:t>Very high ➡️ dying or stressed cells, broken cells</a:t>
            </a:r>
          </a:p>
          <a:p>
            <a:pPr lvl="6"/>
            <a:r>
              <a:rPr lang="en-US" sz="1600" dirty="0"/>
              <a:t>A normal mitochondrial fraction for a healthy cell is typically less than 5–10%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Quality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Control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72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Before 		quality control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64E0B-8D10-A904-A4C9-5DEB6095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524" y="459108"/>
            <a:ext cx="6939785" cy="52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63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after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Quality control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DD689-3337-C5CE-3075-0CCB8B4D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04" y="1115985"/>
            <a:ext cx="7730695" cy="46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986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FC373-6A56-8F21-79A8-B7FCC7ECE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4852" y="459108"/>
                <a:ext cx="9968948" cy="5281887"/>
              </a:xfr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pPr lvl="5"/>
                <a:endParaRPr lang="en-US" dirty="0"/>
              </a:p>
              <a:p>
                <a:pPr lvl="5"/>
                <a:endParaRPr lang="en-US" dirty="0">
                  <a:effectLst/>
                </a:endParaRPr>
              </a:p>
              <a:p>
                <a:pPr lvl="5"/>
                <a:endParaRPr lang="en-US" dirty="0"/>
              </a:p>
              <a:p>
                <a:pPr lvl="5"/>
                <a:endParaRPr lang="en-US" dirty="0">
                  <a:effectLst/>
                </a:endParaRPr>
              </a:p>
              <a:p>
                <a:pPr marL="2286000" lvl="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𝑛𝑜𝑟𝑚𝑎𝑙𝑖𝑧𝑒𝑑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𝑠𝑐𝑎𝑙𝑒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𝑓𝑎𝑐𝑡𝑜𝑟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2286000" lvl="5" indent="0">
                  <a:buNone/>
                </a:pPr>
                <a:endParaRPr lang="en-US" dirty="0"/>
              </a:p>
              <a:p>
                <a:pPr marL="2286000" lvl="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: </a:t>
                </a:r>
                <a:r>
                  <a:rPr lang="en-US" dirty="0"/>
                  <a:t>Raw 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286000" lvl="5" indent="0">
                  <a:buNone/>
                </a:pPr>
                <a:endParaRPr lang="en-US" dirty="0">
                  <a:effectLst/>
                </a:endParaRPr>
              </a:p>
              <a:p>
                <a:pPr marL="2286000" lvl="5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: Total counts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286000" lvl="5" indent="0">
                  <a:buNone/>
                </a:pPr>
                <a:endParaRPr lang="en-US" dirty="0"/>
              </a:p>
              <a:p>
                <a:pPr marL="2286000" lvl="5" indent="0">
                  <a:buNone/>
                </a:pPr>
                <a:r>
                  <a:rPr lang="en-US" dirty="0"/>
                  <a:t>scale factor: Arbitrary scaling factor (default is 10,000).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FC373-6A56-8F21-79A8-B7FCC7ECE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852" y="459108"/>
                <a:ext cx="9968948" cy="5281887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Normalization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42659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>
              <a:effectLst/>
            </a:endParaRPr>
          </a:p>
          <a:p>
            <a:pPr lvl="5"/>
            <a:endParaRPr lang="en-US" dirty="0"/>
          </a:p>
          <a:p>
            <a:pPr lvl="5"/>
            <a:r>
              <a:rPr lang="en-US" dirty="0"/>
              <a:t>The goal of </a:t>
            </a:r>
            <a:r>
              <a:rPr lang="en-US" b="1" dirty="0" err="1"/>
              <a:t>FindVariableFeatures</a:t>
            </a:r>
            <a:r>
              <a:rPr lang="en-US" b="1" dirty="0"/>
              <a:t>()</a:t>
            </a:r>
            <a:r>
              <a:rPr lang="en-US" dirty="0"/>
              <a:t> is to identify genes whose expression varies significantly across cells.</a:t>
            </a:r>
          </a:p>
          <a:p>
            <a:pPr lvl="5"/>
            <a:endParaRPr lang="en-US" dirty="0">
              <a:effectLst/>
            </a:endParaRPr>
          </a:p>
          <a:p>
            <a:pPr lvl="5"/>
            <a:r>
              <a:rPr lang="en-US" dirty="0" err="1">
                <a:effectLst/>
              </a:rPr>
              <a:t>hese</a:t>
            </a:r>
            <a:r>
              <a:rPr lang="en-US" dirty="0">
                <a:effectLst/>
              </a:rPr>
              <a:t> genes are often biologically meaningful, as they may represent </a:t>
            </a:r>
            <a:r>
              <a:rPr lang="en-US" b="1" dirty="0">
                <a:effectLst/>
              </a:rPr>
              <a:t>cell-type-specific markers </a:t>
            </a:r>
            <a:r>
              <a:rPr lang="en-US" dirty="0">
                <a:effectLst/>
              </a:rPr>
              <a:t>or genes involved in dynamic processes like </a:t>
            </a:r>
            <a:r>
              <a:rPr lang="en-US" b="1" dirty="0">
                <a:effectLst/>
              </a:rPr>
              <a:t>differentiation.</a:t>
            </a:r>
          </a:p>
          <a:p>
            <a:pPr lvl="5"/>
            <a:endParaRPr lang="en-US" dirty="0">
              <a:effectLst/>
            </a:endParaRPr>
          </a:p>
          <a:p>
            <a:pPr lvl="5"/>
            <a:r>
              <a:rPr lang="en-US" dirty="0">
                <a:effectLst/>
              </a:rPr>
              <a:t>For each gene, the mean expression level across all cells is calculated.</a:t>
            </a:r>
          </a:p>
          <a:p>
            <a:pPr lvl="5"/>
            <a:r>
              <a:rPr lang="en-US" dirty="0">
                <a:effectLst/>
              </a:rPr>
              <a:t>The variance of each gene's expression across all cells is also calculated.</a:t>
            </a:r>
          </a:p>
          <a:p>
            <a:pPr lvl="5"/>
            <a:endParaRPr lang="en-US" dirty="0">
              <a:effectLst/>
            </a:endParaRPr>
          </a:p>
          <a:p>
            <a:pPr lvl="5"/>
            <a:r>
              <a:rPr lang="en-US" dirty="0">
                <a:effectLst/>
              </a:rPr>
              <a:t>In single-cell RNA-seq data, there is typically a strong relationship between a gene’s mean expression and its variance. </a:t>
            </a:r>
          </a:p>
          <a:p>
            <a:pPr lvl="6"/>
            <a:r>
              <a:rPr lang="en-US" sz="1400" dirty="0">
                <a:effectLst/>
              </a:rPr>
              <a:t>Genes with higher mean expression tend to have higher variance.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Find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Variable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Features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320367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Human</a:t>
            </a:r>
          </a:p>
          <a:p>
            <a:pPr algn="ctr"/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Cell Alas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605BC-9216-D207-3413-9183EDB3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524" y="0"/>
            <a:ext cx="5774088" cy="6831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0203F-BE55-4DA5-CB52-372D4CFC5F5B}"/>
              </a:ext>
            </a:extLst>
          </p:cNvPr>
          <p:cNvSpPr txBox="1"/>
          <p:nvPr/>
        </p:nvSpPr>
        <p:spPr>
          <a:xfrm>
            <a:off x="496747" y="6088236"/>
            <a:ext cx="386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from: </a:t>
            </a:r>
            <a:r>
              <a:rPr lang="en-US" sz="900" b="1" dirty="0"/>
              <a:t>Single Cell Atlas: a single-cell multi-omics human cell encyclopedia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616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FC373-6A56-8F21-79A8-B7FCC7ECE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4852" y="459108"/>
                <a:ext cx="9968948" cy="5281887"/>
              </a:xfr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pPr lvl="5"/>
                <a:endParaRPr lang="en-US" dirty="0"/>
              </a:p>
              <a:p>
                <a:pPr lvl="5"/>
                <a:endParaRPr lang="en-US" dirty="0">
                  <a:effectLst/>
                </a:endParaRPr>
              </a:p>
              <a:p>
                <a:pPr lvl="5"/>
                <a:r>
                  <a:rPr lang="en-US" dirty="0"/>
                  <a:t>The </a:t>
                </a:r>
                <a:r>
                  <a:rPr lang="en-US" b="1" dirty="0"/>
                  <a:t>variance-stabilizing transformation (VST)</a:t>
                </a:r>
                <a:r>
                  <a:rPr lang="en-US" dirty="0"/>
                  <a:t> method models this relationship using a </a:t>
                </a:r>
                <a:r>
                  <a:rPr lang="en-US" b="1" dirty="0"/>
                  <a:t>local polynomial regression (loess)</a:t>
                </a:r>
                <a:r>
                  <a:rPr lang="en-US" dirty="0"/>
                  <a:t>.</a:t>
                </a:r>
              </a:p>
              <a:p>
                <a:pPr lvl="5"/>
                <a:endParaRPr lang="en-US" dirty="0"/>
              </a:p>
              <a:p>
                <a:pPr lvl="5"/>
                <a:endParaRPr lang="en-US" dirty="0"/>
              </a:p>
              <a:p>
                <a:pPr lvl="5"/>
                <a:endParaRPr lang="en-US" dirty="0"/>
              </a:p>
              <a:p>
                <a:pPr lvl="5"/>
                <a:endParaRPr lang="en-US" dirty="0"/>
              </a:p>
              <a:p>
                <a:pPr lvl="5"/>
                <a:r>
                  <a:rPr lang="en-US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is the expected variance for a given mean </a:t>
                </a:r>
                <a:r>
                  <a:rPr lang="el-GR" dirty="0"/>
                  <a:t>μ</a:t>
                </a:r>
                <a:r>
                  <a:rPr lang="en-US" dirty="0" err="1"/>
                  <a:t>i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residual variance.</a:t>
                </a:r>
              </a:p>
              <a:p>
                <a:pPr lvl="5"/>
                <a:r>
                  <a:rPr lang="en-US" dirty="0"/>
                  <a:t>The residual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represents the deviation of a gene’s variance from the expected variance given its mean expression. Genes with </a:t>
                </a:r>
                <a:r>
                  <a:rPr lang="en-US" b="1" dirty="0"/>
                  <a:t>high residual variance </a:t>
                </a:r>
                <a:r>
                  <a:rPr lang="en-US" dirty="0"/>
                  <a:t>are considered </a:t>
                </a:r>
                <a:r>
                  <a:rPr lang="en-US" b="1" dirty="0"/>
                  <a:t>highly variable.</a:t>
                </a:r>
              </a:p>
              <a:p>
                <a:pPr marL="2286000" lvl="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FC373-6A56-8F21-79A8-B7FCC7ECE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852" y="459108"/>
                <a:ext cx="9968948" cy="5281887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Find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Variable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Features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D4805-AAA6-AA56-04A9-3E83897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941" y="1995414"/>
            <a:ext cx="2006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350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Seurat uses a </a:t>
            </a:r>
            <a:r>
              <a:rPr lang="en-US" b="1" dirty="0"/>
              <a:t>local polynomial regression (loess)</a:t>
            </a:r>
            <a:r>
              <a:rPr lang="en-US" dirty="0"/>
              <a:t> to fit a smooth curve to the observed mean-variance relationship.</a:t>
            </a:r>
          </a:p>
          <a:p>
            <a:pPr lvl="5"/>
            <a:endParaRPr lang="en-US" dirty="0"/>
          </a:p>
          <a:p>
            <a:pPr lvl="5"/>
            <a:r>
              <a:rPr lang="en-US" dirty="0"/>
              <a:t>The loess model is a non-parametric method that fits a smooth curve to the data by performing </a:t>
            </a:r>
            <a:r>
              <a:rPr lang="en-US" b="1" dirty="0"/>
              <a:t>weighted linear regression </a:t>
            </a:r>
            <a:r>
              <a:rPr lang="en-US" dirty="0"/>
              <a:t>in local neighborhoods. It is robust to outliers and adapts well to the shape of the data.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Find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Variable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Features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888482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2FA6B-A257-7850-BEC0-865D3A8C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46" y="1411583"/>
            <a:ext cx="8282354" cy="43294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Find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Variable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Features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42473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PCA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AC3AC-6B87-1E8E-7434-7CB34022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41" y="2254133"/>
            <a:ext cx="7772400" cy="29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480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459108"/>
            <a:ext cx="9968948" cy="5281887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  <a:r>
              <a:rPr lang="en-US" sz="36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Clusters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2FC42-4991-2F61-A88A-E509771D395F}"/>
              </a:ext>
            </a:extLst>
          </p:cNvPr>
          <p:cNvSpPr txBox="1"/>
          <p:nvPr/>
        </p:nvSpPr>
        <p:spPr>
          <a:xfrm>
            <a:off x="2023136" y="4889746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Resolution:0.5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111D3-DF68-0D17-96DE-624CC7D6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63806"/>
            <a:ext cx="7772400" cy="4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128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Next 	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64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98D8E-DF5B-DE70-F769-A22AD8E3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41" y="1027906"/>
            <a:ext cx="7772400" cy="50516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White Paper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2F032-5F23-C869-8217-C7031F6F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49" y="2768671"/>
            <a:ext cx="1887889" cy="18878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BCA055-C09F-4170-7022-FF26B2723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55" y="4457624"/>
            <a:ext cx="1922305" cy="18960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105C8-CA94-A069-476D-08841DA73AF6}"/>
              </a:ext>
            </a:extLst>
          </p:cNvPr>
          <p:cNvSpPr txBox="1"/>
          <p:nvPr/>
        </p:nvSpPr>
        <p:spPr>
          <a:xfrm>
            <a:off x="3249879" y="4530078"/>
            <a:ext cx="171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Sarah Amalia </a:t>
            </a:r>
            <a:r>
              <a:rPr lang="en-US" sz="1100" b="1" dirty="0" err="1"/>
              <a:t>Teichmann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FB9A3-B8E0-7067-7A94-F7424EA271A2}"/>
              </a:ext>
            </a:extLst>
          </p:cNvPr>
          <p:cNvSpPr txBox="1"/>
          <p:nvPr/>
        </p:nvSpPr>
        <p:spPr>
          <a:xfrm>
            <a:off x="2649415" y="6224954"/>
            <a:ext cx="192258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Aviv Regev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919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r>
              <a:rPr lang="en-US" dirty="0"/>
              <a:t>The Human Cell Atlas (HCA) will be made up of comprehensive reference maps of all human cells — the fundamental units of life — as a basis for understanding fundamental human biological processes and diagnosing, monitoring, and treating disease.</a:t>
            </a:r>
          </a:p>
          <a:p>
            <a:pPr lvl="5"/>
            <a:r>
              <a:rPr lang="en-US" dirty="0"/>
              <a:t>It will help scientists understand how </a:t>
            </a:r>
            <a:r>
              <a:rPr lang="en-US" b="1" dirty="0"/>
              <a:t>genetic variations </a:t>
            </a:r>
            <a:r>
              <a:rPr lang="en-US" dirty="0"/>
              <a:t>impact disease risk, define drug toxicities, discover better therapies, and advance regenerative medicine.</a:t>
            </a:r>
          </a:p>
          <a:p>
            <a:pPr lvl="5"/>
            <a:r>
              <a:rPr lang="en-US" dirty="0"/>
              <a:t>As of 2024, the project has mapped approximately 62 million human cells into 18 biological networks, which includes cells from vital systems such as the nervous system, lungs, heart, intestine and immune system.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Human</a:t>
            </a:r>
          </a:p>
          <a:p>
            <a:pPr algn="ctr"/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Cell Alas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77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	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</a:t>
            </a:r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Human</a:t>
            </a:r>
          </a:p>
          <a:p>
            <a:pPr algn="ctr"/>
            <a:r>
              <a:rPr lang="en-US" sz="32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Cell Alas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A0800-2EFC-83F4-F39F-5DC03CD4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30" y="365124"/>
            <a:ext cx="5285522" cy="636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BA9B7-47B2-D0B7-0D81-3FB9C278AEFD}"/>
              </a:ext>
            </a:extLst>
          </p:cNvPr>
          <p:cNvSpPr txBox="1"/>
          <p:nvPr/>
        </p:nvSpPr>
        <p:spPr>
          <a:xfrm>
            <a:off x="3217763" y="6211247"/>
            <a:ext cx="3397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 from: Impact of the Human Cell Atlas on medicine </a:t>
            </a:r>
          </a:p>
          <a:p>
            <a:r>
              <a:rPr lang="en-US" sz="1000" b="1" dirty="0">
                <a:effectLst/>
                <a:latin typeface="GraphikNaturel"/>
              </a:rPr>
              <a:t>Sarah A. </a:t>
            </a:r>
            <a:r>
              <a:rPr lang="en-US" sz="1000" b="1" dirty="0" err="1">
                <a:effectLst/>
                <a:latin typeface="GraphikNaturel"/>
              </a:rPr>
              <a:t>Teichmann</a:t>
            </a:r>
            <a:r>
              <a:rPr lang="en-US" sz="1000" b="1" dirty="0">
                <a:effectLst/>
                <a:latin typeface="GraphikNaturel"/>
              </a:rPr>
              <a:t> &amp; Aviv Regev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6166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5"/>
            <a:endParaRPr lang="en-US" dirty="0"/>
          </a:p>
          <a:p>
            <a:pPr lvl="5"/>
            <a:r>
              <a:rPr lang="en-US" dirty="0"/>
              <a:t>K</a:t>
            </a:r>
            <a:r>
              <a:rPr lang="en-US" sz="1800" dirty="0">
                <a:effectLst/>
              </a:rPr>
              <a:t>ey experimental methods for construction of cell atlases at different levels of biological organization </a:t>
            </a:r>
          </a:p>
          <a:p>
            <a:pPr lvl="5"/>
            <a:endParaRPr lang="en-US" dirty="0"/>
          </a:p>
          <a:p>
            <a:pPr lvl="5"/>
            <a:r>
              <a:rPr lang="en-US" dirty="0"/>
              <a:t>Clinical data</a:t>
            </a:r>
          </a:p>
          <a:p>
            <a:pPr lvl="5"/>
            <a:r>
              <a:rPr lang="en-US" dirty="0"/>
              <a:t>Tissue imaging and histology</a:t>
            </a:r>
          </a:p>
          <a:p>
            <a:pPr marL="2743200" lvl="6" indent="0">
              <a:buNone/>
            </a:pPr>
            <a:endParaRPr lang="en-US" sz="1400" dirty="0"/>
          </a:p>
          <a:p>
            <a:pPr lvl="5"/>
            <a:r>
              <a:rPr lang="en-US" dirty="0"/>
              <a:t>Spatial</a:t>
            </a:r>
          </a:p>
          <a:p>
            <a:pPr lvl="5"/>
            <a:r>
              <a:rPr lang="en-US" dirty="0"/>
              <a:t> Multimodal </a:t>
            </a:r>
          </a:p>
          <a:p>
            <a:pPr lvl="5"/>
            <a:r>
              <a:rPr lang="en-US" b="1" dirty="0"/>
              <a:t>Transcriptomics</a:t>
            </a:r>
          </a:p>
          <a:p>
            <a:pPr lvl="5"/>
            <a:r>
              <a:rPr lang="en-US" dirty="0"/>
              <a:t>Genome and epigenomics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</a:p>
          <a:p>
            <a:pPr algn="ctr"/>
            <a:endParaRPr lang="en-US" sz="2400" b="1" spc="5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raphikNaturel"/>
            </a:endParaRP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Experimental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Methods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45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5"/>
            <a:endParaRPr lang="en-US" dirty="0"/>
          </a:p>
          <a:p>
            <a:pPr lvl="5"/>
            <a:r>
              <a:rPr lang="en-US" dirty="0"/>
              <a:t>K</a:t>
            </a:r>
            <a:r>
              <a:rPr lang="en-US" sz="1800" dirty="0">
                <a:effectLst/>
              </a:rPr>
              <a:t>ey experimental methods for construction of cell atlases at different levels of biological organization </a:t>
            </a:r>
          </a:p>
          <a:p>
            <a:pPr lvl="5"/>
            <a:endParaRPr lang="en-US" dirty="0"/>
          </a:p>
          <a:p>
            <a:pPr lvl="5"/>
            <a:r>
              <a:rPr lang="en-US" dirty="0"/>
              <a:t>Clinical data</a:t>
            </a:r>
          </a:p>
          <a:p>
            <a:pPr lvl="6"/>
            <a:r>
              <a:rPr lang="en-US" sz="1400" dirty="0"/>
              <a:t>health-related information collected from patients, including medical history, laboratory test results, lifestyle factors, and clinical diagnoses.</a:t>
            </a:r>
          </a:p>
          <a:p>
            <a:pPr lvl="5"/>
            <a:r>
              <a:rPr lang="en-US" dirty="0"/>
              <a:t>Tissue imaging and histology</a:t>
            </a:r>
          </a:p>
          <a:p>
            <a:pPr lvl="6"/>
            <a:r>
              <a:rPr lang="en-US" sz="1400" dirty="0"/>
              <a:t>visualize tissue architecture and cellular organization and provides spatial context by revealing how cells are arranged within tissues by staining tissue sections and examining them under a microscope</a:t>
            </a:r>
          </a:p>
          <a:p>
            <a:pPr lvl="6"/>
            <a:r>
              <a:rPr lang="en-US" sz="1400" dirty="0"/>
              <a:t>It helps map cell types and their interactions within tissues</a:t>
            </a:r>
          </a:p>
          <a:p>
            <a:pPr lvl="6"/>
            <a:r>
              <a:rPr lang="en-US" sz="1400" dirty="0"/>
              <a:t>Example: </a:t>
            </a:r>
            <a:r>
              <a:rPr lang="en-US" sz="1400" dirty="0">
                <a:effectLst/>
                <a:latin typeface="GraphikNaturel"/>
              </a:rPr>
              <a:t>Photoacoustic imaging, </a:t>
            </a:r>
          </a:p>
          <a:p>
            <a:pPr lvl="7"/>
            <a:r>
              <a:rPr lang="en-US" sz="1400" dirty="0">
                <a:effectLst/>
                <a:latin typeface="GraphikNaturel"/>
              </a:rPr>
              <a:t>Atomic force microscopy (AFC)</a:t>
            </a:r>
            <a:endParaRPr lang="en-US" sz="1400" dirty="0">
              <a:effectLst/>
            </a:endParaRPr>
          </a:p>
          <a:p>
            <a:pPr marL="2743200" lvl="6" indent="0">
              <a:buNone/>
            </a:pPr>
            <a:endParaRPr lang="en-US" sz="1400" dirty="0"/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</a:p>
          <a:p>
            <a:pPr algn="ctr"/>
            <a:endParaRPr lang="en-US" sz="2400" b="1" spc="5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raphikNaturel"/>
            </a:endParaRP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Experimental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Methods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8BC1A-DA37-4B94-71F8-44EAA2AA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694" y="3963525"/>
            <a:ext cx="4052265" cy="289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2C4E3-D1CA-A2F6-78DB-CD3381E8EF26}"/>
              </a:ext>
            </a:extLst>
          </p:cNvPr>
          <p:cNvSpPr txBox="1"/>
          <p:nvPr/>
        </p:nvSpPr>
        <p:spPr>
          <a:xfrm>
            <a:off x="1422559" y="6088236"/>
            <a:ext cx="606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0" strike="noStrike" dirty="0">
                <a:effectLst/>
                <a:latin typeface="+mj-lt"/>
                <a:hlinkClick r:id="rId4"/>
              </a:rPr>
              <a:t>Image from: High‐Throughput, Label‐Free and Slide‐Free Histological Imaging by Computational Microscopy and Unsupervised Learning</a:t>
            </a:r>
            <a:endParaRPr lang="en-US" sz="9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4761-40E1-7B85-9E4E-10C464A95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" t="277" r="1978" b="3065"/>
          <a:stretch/>
        </p:blipFill>
        <p:spPr>
          <a:xfrm>
            <a:off x="1384852" y="4167518"/>
            <a:ext cx="2598515" cy="1920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74FD1-1B03-45F0-84DA-507AF48C4015}"/>
              </a:ext>
            </a:extLst>
          </p:cNvPr>
          <p:cNvSpPr txBox="1"/>
          <p:nvPr/>
        </p:nvSpPr>
        <p:spPr>
          <a:xfrm>
            <a:off x="3983367" y="5127877"/>
            <a:ext cx="2112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from: the white paper</a:t>
            </a:r>
          </a:p>
        </p:txBody>
      </p:sp>
    </p:spTree>
    <p:extLst>
      <p:ext uri="{BB962C8B-B14F-4D97-AF65-F5344CB8AC3E}">
        <p14:creationId xmlns:p14="http://schemas.microsoft.com/office/powerpoint/2010/main" val="39783186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5"/>
            <a:endParaRPr lang="en-US" dirty="0"/>
          </a:p>
          <a:p>
            <a:pPr marL="2743200" lvl="6" indent="0">
              <a:buNone/>
            </a:pPr>
            <a:endParaRPr lang="en-US" sz="1400" dirty="0"/>
          </a:p>
          <a:p>
            <a:pPr lvl="5"/>
            <a:r>
              <a:rPr lang="en-US" dirty="0"/>
              <a:t>Spatial</a:t>
            </a:r>
          </a:p>
          <a:p>
            <a:pPr lvl="6"/>
            <a:r>
              <a:rPr lang="en-US" sz="1400" dirty="0"/>
              <a:t>Allows researchers to see where specific genes are active within the tissue, providing insights into the cellular environment</a:t>
            </a:r>
            <a:r>
              <a:rPr lang="en-US" dirty="0"/>
              <a:t>.</a:t>
            </a:r>
          </a:p>
          <a:p>
            <a:pPr lvl="6"/>
            <a:r>
              <a:rPr lang="en-US" sz="1500" dirty="0"/>
              <a:t>Example: FISH ,</a:t>
            </a:r>
            <a:r>
              <a:rPr lang="en-US" sz="1800" dirty="0">
                <a:effectLst/>
                <a:latin typeface="GraphikNaturel"/>
              </a:rPr>
              <a:t> </a:t>
            </a:r>
            <a:r>
              <a:rPr lang="en-US" sz="1400" dirty="0">
                <a:effectLst/>
                <a:latin typeface="GraphikNaturel"/>
              </a:rPr>
              <a:t>INSTA-seq </a:t>
            </a:r>
            <a:endParaRPr lang="en-US" dirty="0"/>
          </a:p>
          <a:p>
            <a:pPr lvl="5"/>
            <a:r>
              <a:rPr lang="en-US" dirty="0"/>
              <a:t>Genome and epigenomics</a:t>
            </a:r>
          </a:p>
          <a:p>
            <a:pPr lvl="6"/>
            <a:r>
              <a:rPr lang="en-US" sz="1400" dirty="0"/>
              <a:t>Techniques that study the genetic makeup (genome) </a:t>
            </a:r>
          </a:p>
          <a:p>
            <a:pPr marL="2743200" lvl="6" indent="0">
              <a:buNone/>
            </a:pPr>
            <a:r>
              <a:rPr lang="en-US" sz="1400" dirty="0"/>
              <a:t>and chemical modifications to DNA and histones (epigenomics)</a:t>
            </a:r>
          </a:p>
          <a:p>
            <a:pPr marL="2743200" lvl="6" indent="0">
              <a:buNone/>
            </a:pPr>
            <a:r>
              <a:rPr lang="en-US" sz="1400" dirty="0"/>
              <a:t> that regulate gene expression</a:t>
            </a:r>
          </a:p>
          <a:p>
            <a:pPr lvl="6"/>
            <a:r>
              <a:rPr lang="en-US" sz="1400" dirty="0"/>
              <a:t>Example: ATAC-seq</a:t>
            </a:r>
          </a:p>
          <a:p>
            <a:pPr lvl="7"/>
            <a:r>
              <a:rPr lang="en-US" sz="1400" b="1" dirty="0"/>
              <a:t>23 pairs of chromosomes</a:t>
            </a:r>
            <a:r>
              <a:rPr lang="en-US" sz="1400" dirty="0"/>
              <a:t> (46 in total)</a:t>
            </a:r>
          </a:p>
          <a:p>
            <a:pPr marL="3657600" lvl="8" indent="0">
              <a:buNone/>
            </a:pPr>
            <a:r>
              <a:rPr lang="en-US" sz="1400" dirty="0"/>
              <a:t>chr1 to chr22 (autosomes) </a:t>
            </a:r>
          </a:p>
          <a:p>
            <a:pPr marL="3657600" lvl="8" indent="0">
              <a:buNone/>
            </a:pPr>
            <a:r>
              <a:rPr lang="en-US" sz="1400" dirty="0" err="1"/>
              <a:t>chrX</a:t>
            </a:r>
            <a:r>
              <a:rPr lang="en-US" sz="1400" dirty="0"/>
              <a:t>, </a:t>
            </a:r>
            <a:r>
              <a:rPr lang="en-US" sz="1400" dirty="0" err="1"/>
              <a:t>chrY</a:t>
            </a:r>
            <a:r>
              <a:rPr lang="en-US" sz="1400" dirty="0"/>
              <a:t> (sex chromosomes).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</a:p>
          <a:p>
            <a:pPr algn="ctr"/>
            <a:endParaRPr lang="en-US" sz="2400" b="1" spc="5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raphikNaturel"/>
            </a:endParaRP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Experimental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Methods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27994-CCC1-C432-C976-0CF9D116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46" y="3752500"/>
            <a:ext cx="3044912" cy="277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53FF7-4C8D-C2EA-C16A-768FE1E29E82}"/>
              </a:ext>
            </a:extLst>
          </p:cNvPr>
          <p:cNvSpPr txBox="1"/>
          <p:nvPr/>
        </p:nvSpPr>
        <p:spPr>
          <a:xfrm>
            <a:off x="9024666" y="6529460"/>
            <a:ext cx="2411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from: </a:t>
            </a:r>
            <a:r>
              <a:rPr lang="en-US" sz="900" dirty="0" err="1"/>
              <a:t>www.genewiz.com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18EB8-1BAB-3BC3-BB51-FF4343DAC5B5}"/>
              </a:ext>
            </a:extLst>
          </p:cNvPr>
          <p:cNvSpPr txBox="1"/>
          <p:nvPr/>
        </p:nvSpPr>
        <p:spPr>
          <a:xfrm>
            <a:off x="3955763" y="4785354"/>
            <a:ext cx="3203178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chr1    3456000  3456500  peak1  120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chr2    7890000  7890500  peak2  230</a:t>
            </a:r>
          </a:p>
          <a:p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chrX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   1234500  1235000  peak3  190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216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F4D8-0661-F9B5-0461-6E329B3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C373-6A56-8F21-79A8-B7FCC7EC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52" y="806349"/>
            <a:ext cx="9968948" cy="528188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2743200" lvl="6" indent="0">
              <a:buNone/>
            </a:pPr>
            <a:endParaRPr lang="en-US" dirty="0"/>
          </a:p>
          <a:p>
            <a:pPr marL="2743200" lvl="6" indent="0">
              <a:buNone/>
            </a:pPr>
            <a:endParaRPr lang="en-US" sz="1400" dirty="0"/>
          </a:p>
          <a:p>
            <a:pPr lvl="5"/>
            <a:r>
              <a:rPr lang="en-US" b="1" dirty="0"/>
              <a:t>Transcriptomics</a:t>
            </a:r>
          </a:p>
          <a:p>
            <a:pPr lvl="6"/>
            <a:r>
              <a:rPr lang="en-US" sz="1400" dirty="0"/>
              <a:t>Purpose: To measure which genes are active (expressed) and how much they're expressed in cells.</a:t>
            </a:r>
          </a:p>
          <a:p>
            <a:pPr lvl="6"/>
            <a:r>
              <a:rPr lang="en-US" sz="1400" dirty="0"/>
              <a:t>Examples</a:t>
            </a:r>
          </a:p>
          <a:p>
            <a:pPr lvl="7"/>
            <a:r>
              <a:rPr lang="en-US" sz="1400" dirty="0" err="1"/>
              <a:t>scRNA</a:t>
            </a:r>
            <a:r>
              <a:rPr lang="en-US" sz="1400" dirty="0"/>
              <a:t>-seq</a:t>
            </a:r>
          </a:p>
          <a:p>
            <a:pPr lvl="7"/>
            <a:r>
              <a:rPr lang="en-US" sz="1400" dirty="0"/>
              <a:t>MARS-seq</a:t>
            </a:r>
          </a:p>
          <a:p>
            <a:pPr lvl="7"/>
            <a:r>
              <a:rPr lang="en-US" sz="1400" dirty="0"/>
              <a:t>Smart-seq</a:t>
            </a:r>
          </a:p>
          <a:p>
            <a:pPr lvl="7"/>
            <a:r>
              <a:rPr lang="en-US" sz="1400" dirty="0"/>
              <a:t>Drop-seq</a:t>
            </a:r>
          </a:p>
          <a:p>
            <a:pPr lvl="7"/>
            <a:r>
              <a:rPr lang="en-US" sz="1400" dirty="0"/>
              <a:t>Seq-Well</a:t>
            </a:r>
          </a:p>
          <a:p>
            <a:pPr lvl="7"/>
            <a:r>
              <a:rPr lang="en-US" sz="1400" dirty="0"/>
              <a:t>Chromium</a:t>
            </a:r>
          </a:p>
          <a:p>
            <a:pPr lvl="7"/>
            <a:endParaRPr lang="en-US" sz="1400" dirty="0"/>
          </a:p>
          <a:p>
            <a:pPr lvl="5"/>
            <a:r>
              <a:rPr lang="en-US" dirty="0"/>
              <a:t> Multimodal </a:t>
            </a:r>
          </a:p>
          <a:p>
            <a:pPr lvl="6"/>
            <a:r>
              <a:rPr lang="en-US" sz="1400" dirty="0"/>
              <a:t>Combines multiple types of data, such as gene expression, protein levels, and chromatin accessibility, within the same cells</a:t>
            </a:r>
          </a:p>
          <a:p>
            <a:pPr lvl="6"/>
            <a:r>
              <a:rPr lang="en-US" sz="1400" dirty="0"/>
              <a:t>Example:</a:t>
            </a:r>
          </a:p>
          <a:p>
            <a:pPr lvl="7"/>
            <a:r>
              <a:rPr lang="en-US" sz="1400" dirty="0"/>
              <a:t> ASAP-seq </a:t>
            </a:r>
          </a:p>
          <a:p>
            <a:pPr lvl="7"/>
            <a:r>
              <a:rPr lang="en-US" sz="1400" dirty="0"/>
              <a:t>SHARE-seq </a:t>
            </a:r>
          </a:p>
          <a:p>
            <a:pPr lvl="5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4E39E-DED3-F0D3-3F39-C45E2A8E603E}"/>
              </a:ext>
            </a:extLst>
          </p:cNvPr>
          <p:cNvSpPr/>
          <p:nvPr/>
        </p:nvSpPr>
        <p:spPr>
          <a:xfrm>
            <a:off x="-1255644" y="-1391480"/>
            <a:ext cx="4823791" cy="46250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</a:p>
          <a:p>
            <a:pPr algn="ctr"/>
            <a:endParaRPr lang="en-US" sz="2400" b="1" spc="5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raphikNaturel"/>
            </a:endParaRPr>
          </a:p>
          <a:p>
            <a:pPr algn="ctr"/>
            <a:r>
              <a:rPr lang="en-US" sz="2400" b="1" spc="5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raphikNaturel"/>
              </a:rPr>
              <a:t>	</a:t>
            </a:r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Key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Experimental</a:t>
            </a:r>
          </a:p>
          <a:p>
            <a:pPr algn="ctr"/>
            <a:r>
              <a:rPr lang="en-US" sz="2400" b="1" spc="50" dirty="0">
                <a:ln w="0"/>
                <a:solidFill>
                  <a:schemeClr val="bg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	 Methods</a:t>
            </a:r>
          </a:p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C4518-ACB3-6F70-8D51-A5C6736D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41708">
            <a:off x="-5634950" y="2947226"/>
            <a:ext cx="9103171" cy="5360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59E89-DAAB-CE51-080B-E524C5F6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04" y="2129592"/>
            <a:ext cx="3027944" cy="2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84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CF91A7"/>
      </a:lt1>
      <a:dk2>
        <a:srgbClr val="A4B591"/>
      </a:dk2>
      <a:lt2>
        <a:srgbClr val="7F9DC1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 Regulation" id="{8B0FF7E6-2740-6C48-A91F-C504BB0AD95C}" vid="{69F56590-C7AF-4A4F-B3DA-D8C512C4C3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</TotalTime>
  <Words>1102</Words>
  <Application>Microsoft Macintosh PowerPoint</Application>
  <PresentationFormat>Widescreen</PresentationFormat>
  <Paragraphs>278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GraphikNaturel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mozhgan orujlu</dc:creator>
  <cp:lastModifiedBy>mozhgan orujlu</cp:lastModifiedBy>
  <cp:revision>16</cp:revision>
  <dcterms:created xsi:type="dcterms:W3CDTF">2025-03-16T12:10:56Z</dcterms:created>
  <dcterms:modified xsi:type="dcterms:W3CDTF">2025-03-19T08:54:55Z</dcterms:modified>
</cp:coreProperties>
</file>